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56" r:id="rId4"/>
    <p:sldId id="262" r:id="rId5"/>
    <p:sldId id="263" r:id="rId6"/>
    <p:sldId id="261" r:id="rId7"/>
    <p:sldId id="264" r:id="rId8"/>
    <p:sldId id="265" r:id="rId9"/>
    <p:sldId id="266" r:id="rId10"/>
    <p:sldId id="271" r:id="rId11"/>
    <p:sldId id="270" r:id="rId12"/>
    <p:sldId id="267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083C67-A128-407A-B7A9-00AC40E78535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3BC885-9764-41B7-B152-84C454478FE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333375"/>
            <a:ext cx="659130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1981200" y="1549400"/>
            <a:ext cx="51181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dirty="0" smtClean="0">
                <a:latin typeface="Trebuchet MS" pitchFamily="34" charset="0"/>
              </a:rPr>
              <a:t>Základní škola Sedmikráska, o.p.s.</a:t>
            </a:r>
          </a:p>
          <a:p>
            <a:pPr algn="ctr"/>
            <a:r>
              <a:rPr lang="cs-CZ" dirty="0" err="1" smtClean="0">
                <a:latin typeface="Trebuchet MS" pitchFamily="34" charset="0"/>
              </a:rPr>
              <a:t>Bezručova</a:t>
            </a:r>
            <a:r>
              <a:rPr lang="cs-CZ" dirty="0" smtClean="0">
                <a:latin typeface="Trebuchet MS" pitchFamily="34" charset="0"/>
              </a:rPr>
              <a:t> 293, 756 61 Rožnov pod Radhoštěm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941342" y="3911600"/>
            <a:ext cx="5106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cs-CZ" dirty="0" smtClean="0">
                <a:latin typeface="Trebuchet MS" pitchFamily="34" charset="0"/>
              </a:rPr>
              <a:t>Autor:  Mgr. Jana </a:t>
            </a:r>
            <a:r>
              <a:rPr lang="cs-CZ" dirty="0" err="1" smtClean="0">
                <a:latin typeface="Trebuchet MS" pitchFamily="34" charset="0"/>
              </a:rPr>
              <a:t>Valchářová</a:t>
            </a:r>
            <a:endParaRPr lang="cs-CZ" dirty="0" smtClean="0">
              <a:latin typeface="Trebuchet MS" pitchFamily="34" charset="0"/>
            </a:endParaRPr>
          </a:p>
          <a:p>
            <a:pPr algn="ctr" fontAlgn="base"/>
            <a:r>
              <a:rPr lang="cs-CZ" dirty="0" smtClean="0">
                <a:latin typeface="Trebuchet MS" pitchFamily="34" charset="0"/>
              </a:rPr>
              <a:t>Vytvořeno: únor 2013</a:t>
            </a:r>
          </a:p>
          <a:p>
            <a:pPr algn="ctr" fontAlgn="base"/>
            <a:r>
              <a:rPr lang="cs-CZ" dirty="0" smtClean="0">
                <a:latin typeface="Trebuchet MS" pitchFamily="34" charset="0"/>
              </a:rPr>
              <a:t>Název:  VY_32_INOVACE_DE_07 Starověk_03</a:t>
            </a:r>
          </a:p>
          <a:p>
            <a:pPr algn="ctr" fontAlgn="base"/>
            <a:r>
              <a:rPr lang="cs-CZ" dirty="0" smtClean="0">
                <a:latin typeface="Trebuchet MS" pitchFamily="34" charset="0"/>
              </a:rPr>
              <a:t>6. ročník 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200276" y="2799471"/>
            <a:ext cx="4974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Trebuchet MS" pitchFamily="34" charset="0"/>
              </a:rPr>
              <a:t>EGYPTSKÉ NÁBOŽENSTVÍ</a:t>
            </a:r>
            <a:endParaRPr lang="cs-CZ" sz="3200" dirty="0">
              <a:latin typeface="Trebuchet MS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286000" y="5286375"/>
            <a:ext cx="45720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100" dirty="0" smtClean="0">
                <a:latin typeface="Trebuchet MS" pitchFamily="34" charset="0"/>
              </a:rPr>
              <a:t>Projekt Sedmikráska</a:t>
            </a:r>
          </a:p>
          <a:p>
            <a:pPr algn="ctr"/>
            <a:r>
              <a:rPr lang="cs-CZ" dirty="0" smtClean="0">
                <a:latin typeface="Trebuchet MS" pitchFamily="34" charset="0"/>
              </a:rPr>
              <a:t>CZ.1.07/1.4.00/21.3812</a:t>
            </a:r>
            <a:endParaRPr lang="cs-CZ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3384" y="914400"/>
            <a:ext cx="7983415" cy="9326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Hlavní amulety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ANCH – kříž symbolizující život, zdraví</a:t>
            </a:r>
          </a:p>
          <a:p>
            <a:r>
              <a:rPr lang="cs-CZ" dirty="0" smtClean="0"/>
              <a:t>VADŽ (</a:t>
            </a:r>
            <a:r>
              <a:rPr lang="cs-CZ" dirty="0" err="1" smtClean="0"/>
              <a:t>Vedžat</a:t>
            </a:r>
            <a:r>
              <a:rPr lang="cs-CZ" dirty="0" smtClean="0"/>
              <a:t>) – oko, zvané také </a:t>
            </a:r>
            <a:r>
              <a:rPr lang="cs-CZ" dirty="0" err="1" smtClean="0"/>
              <a:t>Hórovo</a:t>
            </a:r>
            <a:r>
              <a:rPr lang="cs-CZ" dirty="0" smtClean="0"/>
              <a:t> oko, symbolizující moudrost </a:t>
            </a:r>
            <a:r>
              <a:rPr lang="cs-CZ" smtClean="0"/>
              <a:t>a zdraví</a:t>
            </a:r>
            <a:endParaRPr lang="cs-CZ" dirty="0" smtClean="0"/>
          </a:p>
          <a:p>
            <a:r>
              <a:rPr lang="cs-CZ" dirty="0" smtClean="0"/>
              <a:t>SKARABEUS – brouk  symbolizující znovuzrození</a:t>
            </a:r>
            <a:endParaRPr lang="cs-CZ" dirty="0"/>
          </a:p>
        </p:txBody>
      </p:sp>
      <p:pic>
        <p:nvPicPr>
          <p:cNvPr id="4" name="Obrázek 3" descr="Soubor:Ankh.sv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6499" y="3848100"/>
            <a:ext cx="1534955" cy="2596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File:Eye of Ra2.sv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553" y="4410254"/>
            <a:ext cx="2589894" cy="146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E:\16\130906103723\img-130906103723-001.jpg"/>
          <p:cNvPicPr/>
          <p:nvPr/>
        </p:nvPicPr>
        <p:blipFill rotWithShape="1">
          <a:blip r:embed="rId4" cstate="print">
            <a:lum contrast="-10000"/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l="14329" t="7346" r="14312" b="51123"/>
          <a:stretch/>
        </p:blipFill>
        <p:spPr bwMode="auto">
          <a:xfrm>
            <a:off x="6314310" y="4461583"/>
            <a:ext cx="2086185" cy="17049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3384" y="914401"/>
            <a:ext cx="7983415" cy="61897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600" dirty="0" smtClean="0"/>
              <a:t>Doplňte text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14" y="1702190"/>
            <a:ext cx="8665700" cy="515581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</a:pPr>
            <a:r>
              <a:rPr lang="cs-CZ" sz="5000" dirty="0" smtClean="0"/>
              <a:t>Egypťané uctívali …………..  ………… které považovali za ztělesnění přírodních sil. Kromě bohů uctívali také ……………., například ……………, …………………..,</a:t>
            </a:r>
            <a:r>
              <a:rPr lang="cs-CZ" sz="5000" u="sng" dirty="0" smtClean="0"/>
              <a:t> </a:t>
            </a:r>
            <a:r>
              <a:rPr lang="cs-CZ" sz="5000" dirty="0" smtClean="0"/>
              <a:t>………………………... Bohové byli obvykle zobrazováni s lidským tělem a zvířecí hlavou. Boha …………………….. </a:t>
            </a:r>
            <a:r>
              <a:rPr lang="cs-CZ" sz="5000" dirty="0" err="1" smtClean="0"/>
              <a:t>Anubise</a:t>
            </a:r>
            <a:r>
              <a:rPr lang="cs-CZ" sz="5000" dirty="0" smtClean="0"/>
              <a:t> proto můžeme vidět s hlavou šakala, boha moudrosti </a:t>
            </a:r>
            <a:r>
              <a:rPr lang="cs-CZ" sz="5000" dirty="0" err="1" smtClean="0"/>
              <a:t>Thovta</a:t>
            </a:r>
            <a:r>
              <a:rPr lang="cs-CZ" sz="5000" dirty="0" smtClean="0"/>
              <a:t> s hlavou ptáka………………., bůh Hór má hlavu …………………. a na ní panovníkovu korunu. Za vtělení tohoto boha na zemi byl považován ………….. Hlavním bohem byl ………, který vládl ………………….. proto je nejčastěji zobrazován s hlavou sokola a slunečním kotoučem na ní. Egypťané věřili, že po smrti přijde ………………..… …………….. Aby se duše dostala do říše mrtvých, muselo být tělo ………………………..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3384" y="914400"/>
            <a:ext cx="7983415" cy="9326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b="1" dirty="0" smtClean="0"/>
              <a:t>Z nabídky zvířat zakroužkujte ta, která Egypťané uctívali. Do volného řádku napište posvátná egyptská zvířata, která běžně žijí i u nás (ne v ZOO)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cs-CZ" dirty="0" smtClean="0"/>
              <a:t>KOBRA		TYGR 		BÝK		PES		ŠAKAL	KOČKA	ČÁP	VLAŠTOVKA	KROKODÝL 	PRASE	KOZA		IBIS		KOHOUT				SOKOL		KRTEK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3384" y="914400"/>
            <a:ext cx="7983415" cy="9326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 smtClean="0"/>
              <a:t>Doplňte buď jména egyptských bohů nebo oblast, kterou ovládali a šipkou přiřaďte jejich zobrazení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JMÉNO BOHA:	___________	        </a:t>
            </a:r>
            <a:r>
              <a:rPr lang="cs-CZ" dirty="0" err="1" smtClean="0"/>
              <a:t>Anubis</a:t>
            </a:r>
            <a:r>
              <a:rPr lang="cs-CZ" dirty="0" smtClean="0"/>
              <a:t>		____</a:t>
            </a:r>
          </a:p>
          <a:p>
            <a:r>
              <a:rPr lang="cs-CZ" dirty="0" smtClean="0"/>
              <a:t>VLÁDCE ČEHO:    moudrost	   ___________    	nebe</a:t>
            </a:r>
            <a:endParaRPr lang="cs-CZ" dirty="0"/>
          </a:p>
        </p:txBody>
      </p:sp>
      <p:pic>
        <p:nvPicPr>
          <p:cNvPr id="5" name="Obrázek 4" descr="Soubor:Anubis standing.svg"/>
          <p:cNvPicPr/>
          <p:nvPr/>
        </p:nvPicPr>
        <p:blipFill>
          <a:blip r:embed="rId2"/>
          <a:srcRect b="63282"/>
          <a:stretch>
            <a:fillRect/>
          </a:stretch>
        </p:blipFill>
        <p:spPr bwMode="auto">
          <a:xfrm>
            <a:off x="1009888" y="2046480"/>
            <a:ext cx="1975449" cy="1555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Soubor:Thoth.svg"/>
          <p:cNvPicPr/>
          <p:nvPr/>
        </p:nvPicPr>
        <p:blipFill>
          <a:blip r:embed="rId3"/>
          <a:srcRect b="69731"/>
          <a:stretch>
            <a:fillRect/>
          </a:stretch>
        </p:blipFill>
        <p:spPr bwMode="auto">
          <a:xfrm>
            <a:off x="6246255" y="2121036"/>
            <a:ext cx="1940943" cy="14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6" descr="File:Horus standing.svg"/>
          <p:cNvPicPr/>
          <p:nvPr/>
        </p:nvPicPr>
        <p:blipFill>
          <a:blip r:embed="rId4"/>
          <a:srcRect b="58057"/>
          <a:stretch>
            <a:fillRect/>
          </a:stretch>
        </p:blipFill>
        <p:spPr bwMode="auto">
          <a:xfrm>
            <a:off x="3705045" y="2595863"/>
            <a:ext cx="1733909" cy="16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3384" y="914400"/>
            <a:ext cx="7983415" cy="93268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 smtClean="0"/>
              <a:t>Doplňte buď jména egyptských bohů nebo oblast, kterou ovládali a šipkou přiřaďte jejich zobrazení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JMÉNO BOHA:   ________	  Re	   	________</a:t>
            </a:r>
          </a:p>
          <a:p>
            <a:r>
              <a:rPr lang="cs-CZ" dirty="0" smtClean="0"/>
              <a:t>VLÁDCE ČEHO: láska          _________        podsvětí</a:t>
            </a:r>
            <a:endParaRPr lang="cs-CZ" dirty="0"/>
          </a:p>
        </p:txBody>
      </p:sp>
      <p:pic>
        <p:nvPicPr>
          <p:cNvPr id="4" name="Obrázek 3" descr="Soubor:Sun god Ra2.svg"/>
          <p:cNvPicPr/>
          <p:nvPr/>
        </p:nvPicPr>
        <p:blipFill>
          <a:blip r:embed="rId2"/>
          <a:srcRect b="53275"/>
          <a:stretch>
            <a:fillRect/>
          </a:stretch>
        </p:blipFill>
        <p:spPr bwMode="auto">
          <a:xfrm>
            <a:off x="3727510" y="2719303"/>
            <a:ext cx="1688980" cy="1644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File:Hathor.svg"/>
          <p:cNvPicPr/>
          <p:nvPr/>
        </p:nvPicPr>
        <p:blipFill>
          <a:blip r:embed="rId3"/>
          <a:srcRect b="51626"/>
          <a:stretch>
            <a:fillRect/>
          </a:stretch>
        </p:blipFill>
        <p:spPr bwMode="auto">
          <a:xfrm>
            <a:off x="6287660" y="2044705"/>
            <a:ext cx="1759059" cy="183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Soubor:Standing Osiris edit1.svg"/>
          <p:cNvPicPr/>
          <p:nvPr/>
        </p:nvPicPr>
        <p:blipFill>
          <a:blip r:embed="rId4"/>
          <a:srcRect b="61833"/>
          <a:stretch>
            <a:fillRect/>
          </a:stretch>
        </p:blipFill>
        <p:spPr bwMode="auto">
          <a:xfrm>
            <a:off x="1289915" y="2258773"/>
            <a:ext cx="1837426" cy="1524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3384" y="914400"/>
            <a:ext cx="7983415" cy="9326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A. PARROT.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4.2.2013]. Dostupný na WWW: http://cs.wikipedia.org/wiki/Soubor:Ankh.svg</a:t>
            </a:r>
          </a:p>
          <a:p>
            <a:r>
              <a:rPr lang="cs-CZ" dirty="0" smtClean="0"/>
              <a:t>FI:KÄYTTÄJÄ:KOMPAK.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4.2.2013]. Dostupný na WWW: http://commons.wikimedia.org/wiki/File:Eye_of_Ra2.svg?uselang=cs</a:t>
            </a:r>
          </a:p>
          <a:p>
            <a:r>
              <a:rPr lang="cs-CZ" dirty="0" smtClean="0"/>
              <a:t>JEFF DAHL.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4.2.2013]. Dostupný na WWW: http://commons.wikimedia.org/wiki/File:Horus_standing.svg</a:t>
            </a:r>
          </a:p>
          <a:p>
            <a:r>
              <a:rPr lang="cs-CZ" dirty="0" smtClean="0"/>
              <a:t>JEFF DAHL.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4.2.2013]. Dostupný na WWW: http://cs.wikipedia.org/wiki/Soubor:Standing_Osiris_edit1.svg</a:t>
            </a:r>
          </a:p>
          <a:p>
            <a:r>
              <a:rPr lang="cs-CZ" dirty="0" smtClean="0"/>
              <a:t>JEFF DAHL.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[cit.4.2.2013]. Dostupný na WWW: http://commons.wikimedia.org/wiki/File:Hathor.svg?uselang=cs</a:t>
            </a:r>
          </a:p>
          <a:p>
            <a:r>
              <a:rPr lang="cs-CZ" dirty="0" smtClean="0"/>
              <a:t>JEFF DAHL.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4.2.2013]. Dostupný na WWW: http://cs.wikipedia.org/wiki/Soubor:Anubis_standing.svg</a:t>
            </a:r>
          </a:p>
          <a:p>
            <a:r>
              <a:rPr lang="cs-CZ" dirty="0" smtClean="0"/>
              <a:t>JEFF DAHL.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4.2.2013]. Dostupný na WWW:</a:t>
            </a:r>
          </a:p>
          <a:p>
            <a:r>
              <a:rPr lang="cs-CZ" dirty="0" smtClean="0"/>
              <a:t>http://cs.wikipedia.org/wiki/Soubor:Thoth.svg</a:t>
            </a:r>
          </a:p>
          <a:p>
            <a:r>
              <a:rPr lang="cs-CZ" dirty="0" smtClean="0"/>
              <a:t>KLAFUBRA.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4.2.2013]. Dostupný na WWW: http://commons.wikimedia.org/wiki/File:Mummy_at_British_Museum.jpg?uselang=cs</a:t>
            </a:r>
          </a:p>
          <a:p>
            <a:r>
              <a:rPr lang="cs-CZ" dirty="0" smtClean="0"/>
              <a:t>GREUDIN.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</a:t>
            </a:r>
            <a:r>
              <a:rPr lang="cs-CZ" smtClean="0"/>
              <a:t>[cit.4.2.2013</a:t>
            </a:r>
            <a:r>
              <a:rPr lang="cs-CZ" dirty="0" smtClean="0"/>
              <a:t>]. Dostupný na WWW: http://cs.wikipedia.org/wiki/Soubor:Louvre_egyptologie_21.jpg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22031" y="337626"/>
          <a:ext cx="8314006" cy="6105376"/>
        </p:xfrm>
        <a:graphic>
          <a:graphicData uri="http://schemas.openxmlformats.org/drawingml/2006/table">
            <a:tbl>
              <a:tblPr/>
              <a:tblGrid>
                <a:gridCol w="8314006"/>
              </a:tblGrid>
              <a:tr h="484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Vzdělávací oblast, tematický okruh, téma vzdělávacího materiálu: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10511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Člověk a společnost, dějepis, dějiny starověku, starověký</a:t>
                      </a:r>
                      <a:r>
                        <a:rPr kumimoji="0" lang="cs-CZ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Egypt, náboženství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5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Metodický list, anotace: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4016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Prezentace s pracovním listem</a:t>
                      </a:r>
                      <a:r>
                        <a:rPr kumimoji="0" lang="cs-CZ" sz="180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představují náboženský svět starověkých Egypťanů: jejich bohy, posvátná zvířata, víru v posmrtný život či symboly. Vše je zopakováno několika aktivitami (doplňovačkou, přiřazováním obrázků…). </a:t>
                      </a:r>
                      <a:endParaRPr kumimoji="0" lang="cs-CZ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414590"/>
          </a:xfrm>
        </p:spPr>
        <p:txBody>
          <a:bodyPr>
            <a:normAutofit/>
          </a:bodyPr>
          <a:lstStyle/>
          <a:p>
            <a:r>
              <a:rPr lang="cs-CZ" sz="6000" dirty="0" smtClean="0"/>
              <a:t>EGYPTSKÉ NÁBOŽENSTVÍ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929066"/>
            <a:ext cx="7854696" cy="105207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 descr="Soubor:Sun god Ra2.sv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2322576" cy="4667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7114" y="872196"/>
            <a:ext cx="8039686" cy="77085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UCTÍVÁNÍ BOHŮ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cs-CZ" dirty="0" smtClean="0"/>
              <a:t>Egypťané uctívali mnoho bohů (=polyteistické náboženství), za celé dějiny jsou jich až stovky.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/>
              <a:t>Bohové ovládali různé oblasti, byli mezi sebou v příbuzenských vztazích (manželé, děti…).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/>
              <a:t>Prostředníkem mezi bohy a lidmi byl pouze faraon, který se mohl objevovat v božské společnosti a sám byl považován za vtělení boha nebes a dobra Hóra.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2708" y="942534"/>
            <a:ext cx="8124092" cy="90455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UCTÍVÁNÍ ZVÍŘAT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Kromě bohů prokazovali Egypťané úctu také zvířatům, např. kočka, kobra, býk, šakal, skarabeus, ibis, hroch, krokodýl, sokol.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Určité zvíře je často spojováno s jedním z bohů.</a:t>
            </a:r>
          </a:p>
          <a:p>
            <a:pPr>
              <a:buNone/>
            </a:pPr>
            <a:r>
              <a:rPr lang="cs-CZ" dirty="0" smtClean="0"/>
              <a:t>Bohové jsou proto velice často zobrazováni se zvířecí hlavou (méně často i tělem).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Úcta ke zvířatům vedla i k jejich </a:t>
            </a:r>
          </a:p>
          <a:p>
            <a:pPr>
              <a:buNone/>
            </a:pPr>
            <a:r>
              <a:rPr lang="cs-CZ" dirty="0" smtClean="0"/>
              <a:t>mumifikaci.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Soubor:Louvre egyptologie 2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4500570"/>
            <a:ext cx="3239433" cy="1949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1520" y="942534"/>
            <a:ext cx="7955280" cy="90455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HLAVNÍ BOHOVÉ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 smtClean="0"/>
              <a:t>RE – </a:t>
            </a:r>
            <a:r>
              <a:rPr lang="cs-CZ" smtClean="0"/>
              <a:t>nejuctívanější</a:t>
            </a:r>
            <a:r>
              <a:rPr lang="cs-CZ" dirty="0" smtClean="0"/>
              <a:t> bůh slunce, zobrazován s hlavou sokola a slunečním kotoučem nad ní</a:t>
            </a:r>
          </a:p>
          <a:p>
            <a:r>
              <a:rPr lang="cs-CZ" dirty="0" smtClean="0"/>
              <a:t>HÓR – bůh nebe, zobrazován jako sokol </a:t>
            </a:r>
          </a:p>
          <a:p>
            <a:pPr>
              <a:buNone/>
            </a:pPr>
            <a:r>
              <a:rPr lang="cs-CZ" dirty="0" smtClean="0"/>
              <a:t>nebo s hlavou sokola</a:t>
            </a:r>
          </a:p>
          <a:p>
            <a:r>
              <a:rPr lang="cs-CZ" dirty="0" smtClean="0"/>
              <a:t>THOVT – bůh moudrosti, zobrazován s </a:t>
            </a:r>
          </a:p>
          <a:p>
            <a:pPr>
              <a:buNone/>
            </a:pPr>
            <a:r>
              <a:rPr lang="cs-CZ" dirty="0" smtClean="0"/>
              <a:t>hlavou ibise</a:t>
            </a:r>
          </a:p>
          <a:p>
            <a:r>
              <a:rPr lang="cs-CZ" dirty="0" smtClean="0"/>
              <a:t>HÁTHOR – bohyně lásky, nebe, rodiny, </a:t>
            </a:r>
          </a:p>
          <a:p>
            <a:pPr>
              <a:buNone/>
            </a:pPr>
            <a:r>
              <a:rPr lang="cs-CZ" dirty="0" smtClean="0"/>
              <a:t>zobrazována nejčastěji s lidskou hlavou a </a:t>
            </a:r>
          </a:p>
          <a:p>
            <a:pPr>
              <a:buNone/>
            </a:pPr>
            <a:r>
              <a:rPr lang="cs-CZ" dirty="0" smtClean="0"/>
              <a:t>slunečním kotoučem nad ní</a:t>
            </a:r>
          </a:p>
        </p:txBody>
      </p:sp>
      <p:pic>
        <p:nvPicPr>
          <p:cNvPr id="4" name="Obrázek 3" descr="File:Hathor.sv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0336" y="2178490"/>
            <a:ext cx="1800225" cy="424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1520" y="956602"/>
            <a:ext cx="7955280" cy="89048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HLAVNÍ BOHOVÉ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SOBEK – bůh úrody a Nilu, zobrazován s hlavou krokodýla</a:t>
            </a:r>
          </a:p>
          <a:p>
            <a:r>
              <a:rPr lang="cs-CZ" dirty="0" smtClean="0"/>
              <a:t>ESET – </a:t>
            </a:r>
            <a:r>
              <a:rPr lang="cs-CZ" dirty="0" err="1" smtClean="0"/>
              <a:t>nejuctívanější</a:t>
            </a:r>
            <a:r>
              <a:rPr lang="cs-CZ" dirty="0" smtClean="0"/>
              <a:t> bohyně, </a:t>
            </a:r>
            <a:r>
              <a:rPr lang="cs-CZ" dirty="0" err="1" smtClean="0"/>
              <a:t>bohyně</a:t>
            </a:r>
            <a:r>
              <a:rPr lang="cs-CZ" dirty="0" smtClean="0"/>
              <a:t> dobra,  zobrazována v podobě ženy s ozdobou hlavy v podobě hieroglyfického  znaku pro </a:t>
            </a:r>
            <a:r>
              <a:rPr lang="cs-CZ" i="1" dirty="0" smtClean="0"/>
              <a:t>trůn</a:t>
            </a:r>
          </a:p>
          <a:p>
            <a:r>
              <a:rPr lang="cs-CZ" dirty="0" smtClean="0"/>
              <a:t>ANUP (ANUBIS) – bůh mumifikace, zobrazován s hlavou šakala</a:t>
            </a:r>
          </a:p>
          <a:p>
            <a:r>
              <a:rPr lang="cs-CZ" dirty="0" smtClean="0"/>
              <a:t>USÍR – bůh podsvětí, zobrazován jako muž s bílou hornoegyptskou korunou, lemovanou červenými pštrosími péry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3384" y="914400"/>
            <a:ext cx="7983415" cy="9326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VÍRA V POSMRTNÝ 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Egypťané věřili, že život po smrti pokračuje v říši mrtvých, které vládne bůh </a:t>
            </a:r>
            <a:r>
              <a:rPr lang="cs-CZ" dirty="0" err="1" smtClean="0"/>
              <a:t>Usír</a:t>
            </a:r>
            <a:r>
              <a:rPr lang="cs-CZ" dirty="0" smtClean="0"/>
              <a:t>.</a:t>
            </a:r>
          </a:p>
          <a:p>
            <a:r>
              <a:rPr lang="cs-CZ" dirty="0" smtClean="0"/>
              <a:t>Aby se duše dostala do říše mrtvých, bylo potřeba provést mumifikaci, tedy proces vysušení a nabalzamování těla tak, aby se nerozkládalo</a:t>
            </a:r>
            <a:endParaRPr lang="cs-CZ" dirty="0"/>
          </a:p>
        </p:txBody>
      </p:sp>
      <p:pic>
        <p:nvPicPr>
          <p:cNvPr id="4" name="Obrázek 3" descr="File:Mummy at British Museum.jpg"/>
          <p:cNvPicPr/>
          <p:nvPr/>
        </p:nvPicPr>
        <p:blipFill>
          <a:blip r:embed="rId2"/>
          <a:srcRect l="2626" t="7460" r="3330" b="13438"/>
          <a:stretch>
            <a:fillRect/>
          </a:stretch>
        </p:blipFill>
        <p:spPr bwMode="auto">
          <a:xfrm>
            <a:off x="914400" y="4279900"/>
            <a:ext cx="2959100" cy="185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Soubor:Standing Osiris edit1.sv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2000" y="2883986"/>
            <a:ext cx="1760537" cy="363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3384" y="914400"/>
            <a:ext cx="7983415" cy="932688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AMULETY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Egypťané  využívaly amulety – sošky nebo zmenšené předměty, které jim měly zajistit zdraví, štěstí, blahobyt a měly chránit před nebezpečím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Amulety se vkládaly při mumifikaci do mumií, měly tedy chránit i mrtvé.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Amulety byly často vyráběny z drahých materiálů jako zlato, stříbro, tyrkys, achát.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235</TotalTime>
  <Words>504</Words>
  <Application>Microsoft Office PowerPoint</Application>
  <PresentationFormat>Předvádění na obrazovce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Snímek 1</vt:lpstr>
      <vt:lpstr>Snímek 2</vt:lpstr>
      <vt:lpstr>EGYPTSKÉ NÁBOŽENSTVÍ</vt:lpstr>
      <vt:lpstr>UCTÍVÁNÍ BOHŮ</vt:lpstr>
      <vt:lpstr>UCTÍVÁNÍ ZVÍŘAT</vt:lpstr>
      <vt:lpstr>HLAVNÍ BOHOVÉ</vt:lpstr>
      <vt:lpstr>HLAVNÍ BOHOVÉ</vt:lpstr>
      <vt:lpstr>VÍRA V POSMRTNÝ ŽIVOT</vt:lpstr>
      <vt:lpstr>AMULETY</vt:lpstr>
      <vt:lpstr>Hlavní amulety</vt:lpstr>
      <vt:lpstr>Doplňte text</vt:lpstr>
      <vt:lpstr>Z nabídky zvířat zakroužkujte ta, která Egypťané uctívali. Do volného řádku napište posvátná egyptská zvířata, která běžně žijí i u nás (ne v ZOO)</vt:lpstr>
      <vt:lpstr>Doplňte buď jména egyptských bohů nebo oblast, kterou ovládali a šipkou přiřaďte jejich zobrazení</vt:lpstr>
      <vt:lpstr>Doplňte buď jména egyptských bohů nebo oblast, kterou ovládali a šipkou přiřaďte jejich zobrazení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EGYPTSKÉ NÁBOŽENSTVÍ</dc:title>
  <dc:creator>user</dc:creator>
  <cp:lastModifiedBy>user</cp:lastModifiedBy>
  <cp:revision>36</cp:revision>
  <dcterms:created xsi:type="dcterms:W3CDTF">2013-09-03T11:37:37Z</dcterms:created>
  <dcterms:modified xsi:type="dcterms:W3CDTF">2013-09-09T07:22:03Z</dcterms:modified>
</cp:coreProperties>
</file>